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40</c:v>
                </c:pt>
                <c:pt idx="2">
                  <c:v>41</c:v>
                </c:pt>
                <c:pt idx="3">
                  <c:v>49</c:v>
                </c:pt>
                <c:pt idx="4">
                  <c:v>48</c:v>
                </c:pt>
                <c:pt idx="5">
                  <c:v>49</c:v>
                </c:pt>
                <c:pt idx="6">
                  <c:v>46</c:v>
                </c:pt>
                <c:pt idx="7">
                  <c:v>47</c:v>
                </c:pt>
                <c:pt idx="8">
                  <c:v>40</c:v>
                </c:pt>
                <c:pt idx="9">
                  <c:v>44</c:v>
                </c:pt>
                <c:pt idx="10">
                  <c:v>42</c:v>
                </c:pt>
                <c:pt idx="11">
                  <c:v>44</c:v>
                </c:pt>
                <c:pt idx="12">
                  <c:v>47</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25</c:v>
                </c:pt>
                <c:pt idx="2">
                  <c:v>27</c:v>
                </c:pt>
                <c:pt idx="3">
                  <c:v>34</c:v>
                </c:pt>
                <c:pt idx="4">
                  <c:v>30</c:v>
                </c:pt>
                <c:pt idx="5">
                  <c:v>28</c:v>
                </c:pt>
                <c:pt idx="6">
                  <c:v>30</c:v>
                </c:pt>
                <c:pt idx="7">
                  <c:v>32</c:v>
                </c:pt>
                <c:pt idx="8">
                  <c:v>35</c:v>
                </c:pt>
                <c:pt idx="9">
                  <c:v>28</c:v>
                </c:pt>
                <c:pt idx="10">
                  <c:v>33</c:v>
                </c:pt>
                <c:pt idx="11">
                  <c:v>28</c:v>
                </c:pt>
                <c:pt idx="12">
                  <c:v>34</c:v>
                </c:pt>
                <c:pt idx="13">
                  <c:v>32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43</c:v>
                </c:pt>
                <c:pt idx="2">
                  <c:v>40</c:v>
                </c:pt>
                <c:pt idx="3">
                  <c:v>47</c:v>
                </c:pt>
                <c:pt idx="4">
                  <c:v>41</c:v>
                </c:pt>
                <c:pt idx="5">
                  <c:v>44</c:v>
                </c:pt>
                <c:pt idx="6">
                  <c:v>41</c:v>
                </c:pt>
                <c:pt idx="7">
                  <c:v>50</c:v>
                </c:pt>
                <c:pt idx="8">
                  <c:v>46</c:v>
                </c:pt>
                <c:pt idx="9">
                  <c:v>41</c:v>
                </c:pt>
                <c:pt idx="10">
                  <c:v>49</c:v>
                </c:pt>
                <c:pt idx="11">
                  <c:v>40</c:v>
                </c:pt>
                <c:pt idx="12">
                  <c:v>46</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31</c:v>
                </c:pt>
                <c:pt idx="2">
                  <c:v>28</c:v>
                </c:pt>
                <c:pt idx="3">
                  <c:v>25</c:v>
                </c:pt>
                <c:pt idx="4">
                  <c:v>31</c:v>
                </c:pt>
                <c:pt idx="5">
                  <c:v>34</c:v>
                </c:pt>
                <c:pt idx="6">
                  <c:v>31</c:v>
                </c:pt>
                <c:pt idx="7">
                  <c:v>27</c:v>
                </c:pt>
                <c:pt idx="8">
                  <c:v>28</c:v>
                </c:pt>
                <c:pt idx="9">
                  <c:v>31</c:v>
                </c:pt>
                <c:pt idx="10">
                  <c:v>27</c:v>
                </c:pt>
                <c:pt idx="11">
                  <c:v>33</c:v>
                </c:pt>
                <c:pt idx="12">
                  <c:v>29</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48</c:v>
                </c:pt>
                <c:pt idx="2">
                  <c:v>46</c:v>
                </c:pt>
                <c:pt idx="3">
                  <c:v>48</c:v>
                </c:pt>
                <c:pt idx="4">
                  <c:v>41</c:v>
                </c:pt>
                <c:pt idx="5">
                  <c:v>50</c:v>
                </c:pt>
                <c:pt idx="6">
                  <c:v>40</c:v>
                </c:pt>
                <c:pt idx="7">
                  <c:v>48</c:v>
                </c:pt>
                <c:pt idx="8">
                  <c:v>48</c:v>
                </c:pt>
                <c:pt idx="9">
                  <c:v>44</c:v>
                </c:pt>
                <c:pt idx="10">
                  <c:v>43</c:v>
                </c:pt>
                <c:pt idx="11">
                  <c:v>50</c:v>
                </c:pt>
                <c:pt idx="12">
                  <c:v>41</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28</c:v>
                </c:pt>
                <c:pt idx="2">
                  <c:v>30</c:v>
                </c:pt>
                <c:pt idx="3">
                  <c:v>27</c:v>
                </c:pt>
                <c:pt idx="4">
                  <c:v>28</c:v>
                </c:pt>
                <c:pt idx="5">
                  <c:v>25</c:v>
                </c:pt>
                <c:pt idx="6">
                  <c:v>31</c:v>
                </c:pt>
                <c:pt idx="7">
                  <c:v>33</c:v>
                </c:pt>
                <c:pt idx="8">
                  <c:v>32</c:v>
                </c:pt>
                <c:pt idx="9">
                  <c:v>29</c:v>
                </c:pt>
                <c:pt idx="10">
                  <c:v>27</c:v>
                </c:pt>
                <c:pt idx="11">
                  <c:v>27</c:v>
                </c:pt>
                <c:pt idx="12">
                  <c:v>33</c:v>
                </c:pt>
                <c:pt idx="13">
                  <c:v>28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15-09-2025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Consumer Studies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212 Million** in **2024**, and is expected to reach **USD 121 Million** by **2032**. The market shows a steady **CAGR of 32% from 2025 to 2032**.
The Global Toy Market is driven by rising disposable income, rapid urbanisation and increasing consumer demand for innovative and educational toys. Key players are focusing on product innovation, technological advancements, and eco-friendly materials to gain competitive advantage. Trends such as personalized and smart toys, development of mobile app integrated toys, and growth of online retailing are defining the market. Regulatory compliance, safety standards, and age appropriateness continue to shape product development and marketing. Future outlook is optimistic, considering the rising investment in R&amp;D, potential emerging markets, and increasing demand for sustainable and diverse product offerings.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Growth of E-commerce in Toys Sales: The global toy market is currently undergoing significant changes due to the expansion of online retail platforms. Advances in information technology and improved broadband connectivity have transformed consumers' buying behavior, leading more people to purchase products, including toys, online. This contributes massively to the global toy market's growth by providing a wide product range, competitive pricing, and convenience. E-commerce giants like Amazon, Walmart, and Alibaba are now among the primary sales channels for toy manufacturers.Innovative Technological Integration in Toys: The introduction of innovative technologies such as augmented reality (AR), virtual reality (VR), artificial intelligence (AI), and the Internet of Things (IoT) in toy manufacturing has escalated the global toy market's growth. These technological integrations are giving a new dimension to traditional toys, making them interactive, educational, and more appealing. They are transforming the toy industry and creating immense growth opportunities for vendors who adapt to these advances, coupling entertainment with learning and skill development.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212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121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technology industry continues to revolutionize the global toy market with innovative technological advancements. Products such as interactive dolls, high-tech video game consoles, and drones are now commonplace, attracting a broader and more diverse consumer base. Furthermore, the integration of AI and IoT in toys has initiated a new wave of 'smart' toys, allowing children to have interactive educational experiences while playing. This growing trend not only accentuates the expanding tech industry’s influence but also drives significant growth in the toy market worldwide.
In addition, the technology industry contributes to the toy market by promoting online sales channels which offer a wider range of products and competitive pricing models. The trend towards e-commerce has accelerated significantly during the recent pandemic, further boosting the global toy market. Social media and other digital marketing tools are also used to reach a larger customer base, leading to increased sales and consumer engagement. The symbiosis between the expanding technology industry and the global toy market promises an exciting future for both sectors.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High initial investment and set-up costs often act as deterrents to the growth of the global toy market. Building a toy business requires substantial capital to cover manufacturing, design, packaging, and distribution expenses. With the rise in material costs, producing safe and high-quality toys becomes increasingly expensive, discouraging potential entrants. Moreover, implementing safety standards and certification adds to the upfront costs, which many budding manufacturers struggle to afford, imapcting overall market growth negatively.
Additionally, setup costs go beyond just manufacturing. They include expenses related to buying or leasing retail spaces and warehouses, hiring and training employees, purchasing operating systems, implementing marketing strategies, among others. The rising rents of commercial spaces and increasing wages also inflate these costs significantly. Not to mention, the spendings on technology and equipment required for toy designing and innovation are hefty. These financial barriers limit the entry of new players into the industry, which in turn slows the growth and expansion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80</cp:revision>
  <dcterms:created xsi:type="dcterms:W3CDTF">2024-08-12T13:13:25Z</dcterms:created>
  <dcterms:modified xsi:type="dcterms:W3CDTF">2025-09-15T09:42:25Z</dcterms:modified>
</cp:coreProperties>
</file>